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448" r:id="rId2"/>
    <p:sldId id="451" r:id="rId3"/>
    <p:sldId id="470" r:id="rId4"/>
    <p:sldId id="452" r:id="rId5"/>
    <p:sldId id="454" r:id="rId6"/>
    <p:sldId id="467" r:id="rId7"/>
    <p:sldId id="469" r:id="rId8"/>
    <p:sldId id="318" r:id="rId9"/>
    <p:sldId id="459" r:id="rId10"/>
    <p:sldId id="471" r:id="rId11"/>
    <p:sldId id="461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7" r:id="rId23"/>
    <p:sldId id="521" r:id="rId24"/>
    <p:sldId id="522" r:id="rId25"/>
    <p:sldId id="473" r:id="rId26"/>
    <p:sldId id="498" r:id="rId27"/>
    <p:sldId id="508" r:id="rId28"/>
    <p:sldId id="505" r:id="rId29"/>
    <p:sldId id="510" r:id="rId30"/>
    <p:sldId id="511" r:id="rId31"/>
    <p:sldId id="512" r:id="rId32"/>
    <p:sldId id="513" r:id="rId33"/>
    <p:sldId id="507" r:id="rId34"/>
    <p:sldId id="500" r:id="rId35"/>
    <p:sldId id="501" r:id="rId36"/>
    <p:sldId id="515" r:id="rId37"/>
    <p:sldId id="516" r:id="rId38"/>
    <p:sldId id="518" r:id="rId39"/>
    <p:sldId id="503" r:id="rId40"/>
    <p:sldId id="504" r:id="rId41"/>
    <p:sldId id="517" r:id="rId42"/>
    <p:sldId id="474" r:id="rId43"/>
    <p:sldId id="475" r:id="rId44"/>
    <p:sldId id="476" r:id="rId45"/>
    <p:sldId id="447" r:id="rId46"/>
    <p:sldId id="483" r:id="rId47"/>
    <p:sldId id="477" r:id="rId48"/>
    <p:sldId id="478" r:id="rId49"/>
    <p:sldId id="481" r:id="rId50"/>
    <p:sldId id="482" r:id="rId51"/>
    <p:sldId id="484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0101"/>
    <a:srgbClr val="10253F"/>
    <a:srgbClr val="151A3C"/>
    <a:srgbClr val="8EB4E3"/>
    <a:srgbClr val="2B2B2B"/>
    <a:srgbClr val="233B0E"/>
    <a:srgbClr val="5DA82B"/>
    <a:srgbClr val="1C1A18"/>
    <a:srgbClr val="021F27"/>
    <a:srgbClr val="006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86" autoAdjust="0"/>
    <p:restoredTop sz="81308" autoAdjust="0"/>
  </p:normalViewPr>
  <p:slideViewPr>
    <p:cSldViewPr snapToGrid="0" snapToObjects="1">
      <p:cViewPr varScale="1">
        <p:scale>
          <a:sx n="129" d="100"/>
          <a:sy n="129" d="100"/>
        </p:scale>
        <p:origin x="-32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Integration/batch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26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File:Human_evolution.svg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Tight</a:t>
            </a:r>
            <a:r>
              <a:rPr lang="en-US" baseline="0" dirty="0" smtClean="0"/>
              <a:t> coupling between data models and business logic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Operationally hard to deploy/trouble</a:t>
            </a:r>
            <a:r>
              <a:rPr lang="en-US" baseline="0" dirty="0" smtClean="0"/>
              <a:t>shoot/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Delayed time to market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1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INGEST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EXTRACT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177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microsoft.com/office/2007/relationships/hdphoto" Target="../media/hdphoto10.wdp"/><Relationship Id="rId14" Type="http://schemas.openxmlformats.org/officeDocument/2006/relationships/image" Target="../media/image4.png"/><Relationship Id="rId15" Type="http://schemas.microsoft.com/office/2007/relationships/hdphoto" Target="../media/hdphoto1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microsoft.com/office/2007/relationships/hdphoto" Target="../media/hdphoto11.wdp"/><Relationship Id="rId8" Type="http://schemas.openxmlformats.org/officeDocument/2006/relationships/image" Target="../media/image21.png"/><Relationship Id="rId9" Type="http://schemas.microsoft.com/office/2007/relationships/hdphoto" Target="../media/hdphoto12.wdp"/><Relationship Id="rId10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5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6.wdp"/><Relationship Id="rId5" Type="http://schemas.openxmlformats.org/officeDocument/2006/relationships/image" Target="../media/image2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4.png"/><Relationship Id="rId5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0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microsoft.com/office/2007/relationships/hdphoto" Target="../media/hdphoto24.wdp"/><Relationship Id="rId13" Type="http://schemas.openxmlformats.org/officeDocument/2006/relationships/image" Target="../media/image42.png"/><Relationship Id="rId14" Type="http://schemas.microsoft.com/office/2007/relationships/hdphoto" Target="../media/hdphoto25.wdp"/><Relationship Id="rId15" Type="http://schemas.openxmlformats.org/officeDocument/2006/relationships/image" Target="../media/image43.png"/><Relationship Id="rId16" Type="http://schemas.microsoft.com/office/2007/relationships/hdphoto" Target="../media/hdphoto26.wdp"/><Relationship Id="rId17" Type="http://schemas.openxmlformats.org/officeDocument/2006/relationships/image" Target="../media/image44.png"/><Relationship Id="rId18" Type="http://schemas.microsoft.com/office/2007/relationships/hdphoto" Target="../media/hdphoto27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microsoft.com/office/2007/relationships/hdphoto" Target="../media/hdphoto20.wdp"/><Relationship Id="rId5" Type="http://schemas.openxmlformats.org/officeDocument/2006/relationships/image" Target="../media/image38.png"/><Relationship Id="rId6" Type="http://schemas.microsoft.com/office/2007/relationships/hdphoto" Target="../media/hdphoto21.wdp"/><Relationship Id="rId7" Type="http://schemas.openxmlformats.org/officeDocument/2006/relationships/image" Target="../media/image39.png"/><Relationship Id="rId8" Type="http://schemas.microsoft.com/office/2007/relationships/hdphoto" Target="../media/hdphoto22.wdp"/><Relationship Id="rId9" Type="http://schemas.openxmlformats.org/officeDocument/2006/relationships/image" Target="../media/image40.png"/><Relationship Id="rId10" Type="http://schemas.microsoft.com/office/2007/relationships/hdphoto" Target="../media/hdphoto23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png"/><Relationship Id="rId5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80" y="1978623"/>
            <a:ext cx="4788782" cy="29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9730" y="1332382"/>
            <a:ext cx="3938740" cy="1189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EVOLUTION OF DATA </a:t>
            </a:r>
          </a:p>
          <a:p>
            <a:pPr>
              <a:lnSpc>
                <a:spcPct val="80000"/>
              </a:lnSpc>
            </a:pPr>
            <a:r>
              <a:rPr lang="en-US" sz="51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APPLICATIONS</a:t>
            </a:r>
            <a:endParaRPr lang="en-US" sz="51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580566">
            <a:off x="2049195" y="1733975"/>
            <a:ext cx="23653881" cy="6740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&lt;?xml version="1.0" encoding="UTF-8"?&gt;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&lt;beans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xmlns:xsi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="http://www.w3.org/2001/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XMLSchema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-instance"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xsi:schemaLocation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batch.xsd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beans.xsd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&lt;job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ioSampleJob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&lt;step id="step1"&gt;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&lt;chunk reader="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itemReader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processor="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writer="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itemWriter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   commit-interval="2"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&lt;/step&gt;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&lt;/job&gt;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&lt;bean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class="org.springframework.batch.sample.domain.trade.internal.CustomerCreditIncreaseProcessor"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&lt;/beans&gt;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endParaRPr lang="en-US" b="1" dirty="0">
              <a:solidFill>
                <a:schemeClr val="tx1">
                  <a:alpha val="20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3598" y="2022882"/>
            <a:ext cx="2938716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ZERO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CODING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3891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35609" y="422973"/>
            <a:ext cx="8072783" cy="4297554"/>
            <a:chOff x="220869" y="0"/>
            <a:chExt cx="8072783" cy="4297554"/>
          </a:xfrm>
        </p:grpSpPr>
        <p:pic>
          <p:nvPicPr>
            <p:cNvPr id="2" name="Picture 1" descr="noun_50757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4423"/>
            <a:stretch/>
          </p:blipFill>
          <p:spPr>
            <a:xfrm flipH="1">
              <a:off x="3150152" y="0"/>
              <a:ext cx="5143500" cy="388730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869" y="3300358"/>
              <a:ext cx="530540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OPERATIONAL AND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ORCHESTRATION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COVERAGE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3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</p:spTree>
    <p:extLst>
      <p:ext uri="{BB962C8B-B14F-4D97-AF65-F5344CB8AC3E}">
        <p14:creationId xmlns:p14="http://schemas.microsoft.com/office/powerpoint/2010/main" val="278452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7" descr="icon_33514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87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702" y="3357"/>
            <a:ext cx="2672522" cy="26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20" y="2672523"/>
            <a:ext cx="1848615" cy="18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83226" y="1543587"/>
            <a:ext cx="4489723" cy="1938992"/>
            <a:chOff x="1083062" y="574091"/>
            <a:chExt cx="4489723" cy="1938992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14" name="Picture 13" descr="Screen Shot 2014-07-16 at 5.36.43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15" name="Picture 14" descr="Screen Shot 2014-07-16 at 5.40.23 PM.tiff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1624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076" y="2340918"/>
            <a:ext cx="7781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http 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filter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acmeenrich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 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shell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hdfs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592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Ingestion Stream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3131" y="2156252"/>
            <a:ext cx="8337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IoT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-HTTP.shell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&gt; 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typeconversiontransformer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| </a:t>
            </a:r>
            <a:endParaRPr lang="en-US" sz="2400" dirty="0" smtClean="0">
              <a:solidFill>
                <a:srgbClr val="A9B7C2"/>
              </a:solidFill>
              <a:latin typeface="Menlo Regular"/>
              <a:cs typeface="Menlo Regular"/>
            </a:endParaRPr>
          </a:p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gemfire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server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352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Tap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215640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22405_cc.png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95"/>
          <a:stretch/>
        </p:blipFill>
        <p:spPr>
          <a:xfrm>
            <a:off x="3502232" y="740212"/>
            <a:ext cx="4624676" cy="402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653" y="1270048"/>
            <a:ext cx="31995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MONOLITHS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395719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VERSION 2.0</a:t>
            </a:r>
          </a:p>
        </p:txBody>
      </p:sp>
    </p:spTree>
    <p:extLst>
      <p:ext uri="{BB962C8B-B14F-4D97-AF65-F5344CB8AC3E}">
        <p14:creationId xmlns:p14="http://schemas.microsoft.com/office/powerpoint/2010/main" val="124344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96545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6"/>
          <a:stretch/>
        </p:blipFill>
        <p:spPr>
          <a:xfrm>
            <a:off x="2587522" y="852115"/>
            <a:ext cx="3968957" cy="3439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296" y="865174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7377" y="3296997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4785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37" y="703530"/>
            <a:ext cx="3587941" cy="35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477" y="2942326"/>
            <a:ext cx="5199056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DECOMPOSE INTO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4137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244" y="71070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853050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 STREAM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HANDLES MESSAGING</a:t>
            </a:r>
          </a:p>
        </p:txBody>
      </p:sp>
    </p:spTree>
    <p:extLst>
      <p:ext uri="{BB962C8B-B14F-4D97-AF65-F5344CB8AC3E}">
        <p14:creationId xmlns:p14="http://schemas.microsoft.com/office/powerpoint/2010/main" val="217063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244" y="71070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853050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 TASK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HANDLES STATE</a:t>
            </a:r>
          </a:p>
        </p:txBody>
      </p:sp>
    </p:spTree>
    <p:extLst>
      <p:ext uri="{BB962C8B-B14F-4D97-AF65-F5344CB8AC3E}">
        <p14:creationId xmlns:p14="http://schemas.microsoft.com/office/powerpoint/2010/main" val="391407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334" y="2835908"/>
            <a:ext cx="4314001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10253F"/>
                </a:solidFill>
                <a:latin typeface="Helvetica Neue Bold Condensed"/>
                <a:cs typeface="Helvetica Neue Bold Condensed"/>
              </a:rPr>
              <a:t>BATCH 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CLOUDFOUNDRY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5682" y="693430"/>
            <a:ext cx="3453482" cy="34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7520" y="751713"/>
            <a:ext cx="3691300" cy="36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565" y="863992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BRIEF INTRO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BATCH</a:t>
            </a:r>
          </a:p>
        </p:txBody>
      </p:sp>
    </p:spTree>
    <p:extLst>
      <p:ext uri="{BB962C8B-B14F-4D97-AF65-F5344CB8AC3E}">
        <p14:creationId xmlns:p14="http://schemas.microsoft.com/office/powerpoint/2010/main" val="202594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7792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9"/>
          <a:stretch/>
        </p:blipFill>
        <p:spPr>
          <a:xfrm>
            <a:off x="262744" y="260764"/>
            <a:ext cx="2594585" cy="2054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611" y="2205949"/>
            <a:ext cx="717277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D69827"/>
                </a:solidFill>
                <a:latin typeface="Helvetica Neue Bold Condensed"/>
                <a:cs typeface="Helvetica Neue Bold Condensed"/>
              </a:rPr>
              <a:t>Batch processing</a:t>
            </a:r>
            <a:r>
              <a:rPr lang="en-US" sz="3600" dirty="0">
                <a:latin typeface="Helvetica Neue Bold Condensed"/>
                <a:cs typeface="Helvetica Neue Bold Condensed"/>
              </a:rPr>
              <a:t>, … is defined as the 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processing </a:t>
            </a:r>
            <a:r>
              <a:rPr lang="en-US" sz="3600" dirty="0">
                <a:latin typeface="Helvetica Neue Bold Condensed"/>
                <a:cs typeface="Helvetica Neue Bold Condensed"/>
              </a:rPr>
              <a:t>of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 finite amount of data </a:t>
            </a:r>
          </a:p>
          <a:p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without 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interaction or interruption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.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026864"/>
              <a:ext cx="55623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REPORT GENERATION</a:t>
              </a:r>
              <a:endParaRPr 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53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0953" y="244899"/>
            <a:ext cx="3265051" cy="32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644" y="693430"/>
            <a:ext cx="2512401" cy="25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EXISTING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INTEGRATION AND BATCH</a:t>
            </a:r>
          </a:p>
        </p:txBody>
      </p:sp>
    </p:spTree>
    <p:extLst>
      <p:ext uri="{BB962C8B-B14F-4D97-AF65-F5344CB8AC3E}">
        <p14:creationId xmlns:p14="http://schemas.microsoft.com/office/powerpoint/2010/main" val="394808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536987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ETL PROCESSING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97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45573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DATA SCIENCE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46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30187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BIG DATA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25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591170" y="2882326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169953" y="858506"/>
            <a:ext cx="2575170" cy="3426489"/>
            <a:chOff x="1016000" y="1946588"/>
            <a:chExt cx="2575170" cy="3426489"/>
          </a:xfrm>
        </p:grpSpPr>
        <p:sp>
          <p:nvSpPr>
            <p:cNvPr id="6" name="Rectangle 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Rectangle 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351265" y="858506"/>
            <a:ext cx="2575170" cy="3426489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8978" y="1507209"/>
            <a:ext cx="2115555" cy="2544917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Gotham Book"/>
                <a:cs typeface="Gotham Book"/>
              </a:rPr>
              <a:t>Tasklet</a:t>
            </a:r>
            <a:endParaRPr lang="en-US" sz="20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8978" y="974940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otham Book"/>
                <a:cs typeface="Gotham Book"/>
              </a:rPr>
              <a:t>Step2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32577" y="858506"/>
            <a:ext cx="2575170" cy="3426489"/>
            <a:chOff x="1016000" y="1946588"/>
            <a:chExt cx="2575170" cy="3426489"/>
          </a:xfrm>
        </p:grpSpPr>
        <p:sp>
          <p:nvSpPr>
            <p:cNvPr id="20" name="Rectangle 19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22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6" name="Straight Arrow Connector 25"/>
          <p:cNvCxnSpPr>
            <a:endCxn id="20" idx="1"/>
          </p:cNvCxnSpPr>
          <p:nvPr/>
        </p:nvCxnSpPr>
        <p:spPr>
          <a:xfrm>
            <a:off x="90711" y="2571751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  <a:endCxn id="13" idx="1"/>
          </p:cNvCxnSpPr>
          <p:nvPr/>
        </p:nvCxnSpPr>
        <p:spPr>
          <a:xfrm>
            <a:off x="3107747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6" idx="1"/>
          </p:cNvCxnSpPr>
          <p:nvPr/>
        </p:nvCxnSpPr>
        <p:spPr>
          <a:xfrm>
            <a:off x="5926435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4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635" y="434179"/>
            <a:ext cx="3691300" cy="36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10" y="3170569"/>
            <a:ext cx="703269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CHALLENGES</a:t>
            </a:r>
            <a:r>
              <a:rPr lang="en-US" sz="5000" dirty="0" smtClean="0">
                <a:solidFill>
                  <a:srgbClr val="670101"/>
                </a:solidFill>
                <a:latin typeface="Helvetica Neue Bold Condensed"/>
                <a:cs typeface="Helvetica Neue Bold Condensed"/>
              </a:rPr>
              <a:t> OF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670101"/>
                </a:solidFill>
                <a:latin typeface="Helvetica Neue Bold Condensed"/>
                <a:cs typeface="Helvetica Neue Bold Condensed"/>
              </a:rPr>
              <a:t>BATCH ON CLOUDFOUNDRY</a:t>
            </a:r>
            <a:endParaRPr lang="en-US" sz="5000" dirty="0">
              <a:solidFill>
                <a:srgbClr val="67010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8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70" y="1771531"/>
            <a:ext cx="48274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WHERE DO I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GET </a:t>
            </a: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MY DATA?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991" y="279346"/>
            <a:ext cx="4584809" cy="4584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081609"/>
              <a:ext cx="5504711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SERVICES FOR REMOTE</a:t>
              </a:r>
              <a:endParaRPr lang="en-US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13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133205"/>
              <a:ext cx="5423960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GET IT WHEN YOU NEED IT</a:t>
              </a:r>
              <a:endPara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06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70" y="3145841"/>
            <a:ext cx="789284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HOW DO I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ORCHESTRATE MY JOBS?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86" y="71316"/>
            <a:ext cx="3873214" cy="3873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2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067" y="875956"/>
            <a:ext cx="28905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TODAY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15995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0"/>
          <a:stretch/>
        </p:blipFill>
        <p:spPr>
          <a:xfrm rot="930987">
            <a:off x="3653529" y="798241"/>
            <a:ext cx="4004758" cy="346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40" y="3163419"/>
            <a:ext cx="436529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21F27"/>
                </a:solidFill>
                <a:latin typeface="Helvetica Neue Bold Condensed"/>
                <a:cs typeface="Helvetica Neue Bold Condensed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69" y="360414"/>
            <a:ext cx="4424654" cy="4424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6925" y="1157362"/>
            <a:ext cx="5122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0253F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22901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49" b="34676"/>
          <a:stretch/>
        </p:blipFill>
        <p:spPr>
          <a:xfrm flipH="1">
            <a:off x="329370" y="1905202"/>
            <a:ext cx="6370574" cy="2890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54696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87477" y="600736"/>
            <a:ext cx="7969046" cy="3942028"/>
            <a:chOff x="468007" y="628909"/>
            <a:chExt cx="7969046" cy="3942028"/>
          </a:xfrm>
        </p:grpSpPr>
        <p:sp>
          <p:nvSpPr>
            <p:cNvPr id="7" name="TextBox 6"/>
            <p:cNvSpPr txBox="1"/>
            <p:nvPr/>
          </p:nvSpPr>
          <p:spPr>
            <a:xfrm>
              <a:off x="468007" y="2970499"/>
              <a:ext cx="4389625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WARS AND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APP SERVERS</a:t>
              </a:r>
            </a:p>
          </p:txBody>
        </p:sp>
        <p:pic>
          <p:nvPicPr>
            <p:cNvPr id="8" name="Picture 7" descr="C:\Users\sdunn\Documents\Pivotal\brand\logo\project icons\spring-framework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025" y="628909"/>
              <a:ext cx="3942028" cy="394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427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37" y="703530"/>
            <a:ext cx="3587941" cy="35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477" y="2942326"/>
            <a:ext cx="5199056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DECOMPOSE INTO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84793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44914" y="260350"/>
            <a:ext cx="7654173" cy="4622800"/>
            <a:chOff x="742183" y="254000"/>
            <a:chExt cx="7654173" cy="4622800"/>
          </a:xfrm>
        </p:grpSpPr>
        <p:sp>
          <p:nvSpPr>
            <p:cNvPr id="7" name="TextBox 6"/>
            <p:cNvSpPr txBox="1"/>
            <p:nvPr/>
          </p:nvSpPr>
          <p:spPr>
            <a:xfrm>
              <a:off x="742183" y="2920236"/>
              <a:ext cx="3205974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9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CLOUD 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STREAMS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73556" y="254000"/>
              <a:ext cx="4622800" cy="462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662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321966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283" y="426495"/>
            <a:ext cx="26510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Traditional Apps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284" y="1247519"/>
            <a:ext cx="265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Existing Enterprise SI/SB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1283" y="2280021"/>
            <a:ext cx="279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Tight coupling between data models and business domains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Operationally hard to deploy, scale, troubleshoot, or monitor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Delays time to market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231652" y="426495"/>
            <a:ext cx="27578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Data </a:t>
            </a:r>
            <a:r>
              <a:rPr lang="en-US" sz="2500" b="1" dirty="0" err="1" smtClean="0">
                <a:solidFill>
                  <a:srgbClr val="800000"/>
                </a:solidFill>
              </a:rPr>
              <a:t>Microservices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7003" y="1247519"/>
            <a:ext cx="2737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Existing SI/SB workload dissected into distributed cloud native spring boot apps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31652" y="2280021"/>
            <a:ext cx="2737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Develop, test, and deploy in isolation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Apply modern </a:t>
            </a:r>
            <a:r>
              <a:rPr lang="en-US" sz="1400" dirty="0" err="1" smtClean="0"/>
              <a:t>microservices</a:t>
            </a:r>
            <a:r>
              <a:rPr lang="en-US" sz="1400" dirty="0" smtClean="0"/>
              <a:t> patterns including composition and messaging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Operationally easy to govern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31428" y="318773"/>
            <a:ext cx="2737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Data Integration as a Service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49007" y="1247519"/>
            <a:ext cx="2737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 scalable service for real-time stream and batch based data pipelines.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49007" y="2280021"/>
            <a:ext cx="27373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Streams or jobs as compositions of message driven </a:t>
            </a:r>
            <a:r>
              <a:rPr lang="en-US" sz="1400" dirty="0" err="1" smtClean="0"/>
              <a:t>microservices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Declaritive</a:t>
            </a:r>
            <a:r>
              <a:rPr lang="en-US" sz="1400" dirty="0" smtClean="0"/>
              <a:t> DSL to create data-centric pipelines; zero coding for common use-cases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Complete operational and orchestration coverage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048000" y="305017"/>
            <a:ext cx="0" cy="446576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96000" y="305017"/>
            <a:ext cx="0" cy="446576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1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Cloud Streams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spring.io/spring-cloud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/spring-cloud/spring-cloud-streams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</a:t>
            </a:r>
            <a:r>
              <a:rPr lang="en-US" sz="1800" dirty="0" smtClean="0"/>
              <a:t>/XD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 smtClean="0">
                <a:solidFill>
                  <a:srgbClr val="387C2C"/>
                </a:solidFill>
                <a:latin typeface="Arial" pitchFamily="34" charset="0"/>
                <a:ea typeface="+mn-ea"/>
              </a:rPr>
              <a:t>Pivota</a:t>
            </a:r>
            <a:r>
              <a:rPr lang="en-US" b="1" kern="0" dirty="0" smtClean="0">
                <a:solidFill>
                  <a:srgbClr val="387C2C"/>
                </a:solidFill>
                <a:latin typeface="Arial" pitchFamily="34" charset="0"/>
              </a:rPr>
              <a:t>l: </a:t>
            </a:r>
            <a:r>
              <a:rPr lang="en-US" b="1" kern="0" dirty="0" err="1" smtClean="0">
                <a:latin typeface="Arial" pitchFamily="34" charset="0"/>
              </a:rPr>
              <a:t>pivotal.io</a:t>
            </a:r>
            <a:endParaRPr lang="en-US" sz="1800" b="1" kern="0" dirty="0" smtClean="0">
              <a:latin typeface="Arial" pitchFamily="34" charset="0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 smtClean="0">
                <a:solidFill>
                  <a:srgbClr val="387C2C"/>
                </a:solidFill>
                <a:latin typeface="Arial" pitchFamily="34" charset="0"/>
                <a:ea typeface="+mn-ea"/>
              </a:rPr>
              <a:t>Twitter</a:t>
            </a: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8252" y="960586"/>
            <a:ext cx="7807496" cy="3222329"/>
            <a:chOff x="668253" y="364435"/>
            <a:chExt cx="7807496" cy="3222329"/>
          </a:xfrm>
        </p:grpSpPr>
        <p:pic>
          <p:nvPicPr>
            <p:cNvPr id="109" name="Picture 108" descr="noun_122405_cc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893"/>
            <a:stretch/>
          </p:blipFill>
          <p:spPr>
            <a:xfrm>
              <a:off x="6467859" y="2095930"/>
              <a:ext cx="1308975" cy="1490834"/>
            </a:xfrm>
            <a:prstGeom prst="rect">
              <a:avLst/>
            </a:prstGeom>
          </p:spPr>
        </p:pic>
        <p:pic>
          <p:nvPicPr>
            <p:cNvPr id="110" name="Picture 109" descr="noun_322_cc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8345" y="2279718"/>
              <a:ext cx="1252347" cy="1252347"/>
            </a:xfrm>
            <a:prstGeom prst="rect">
              <a:avLst/>
            </a:prstGeom>
          </p:spPr>
        </p:pic>
        <p:pic>
          <p:nvPicPr>
            <p:cNvPr id="114" name="Picture 113" descr="noun_8624_cc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2039"/>
            <a:stretch/>
          </p:blipFill>
          <p:spPr>
            <a:xfrm>
              <a:off x="668253" y="474870"/>
              <a:ext cx="1443328" cy="1617094"/>
            </a:xfrm>
            <a:prstGeom prst="rect">
              <a:avLst/>
            </a:prstGeom>
          </p:spPr>
        </p:pic>
        <p:pic>
          <p:nvPicPr>
            <p:cNvPr id="115" name="Picture 114" descr="noun_59128_cc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42"/>
            <a:stretch/>
          </p:blipFill>
          <p:spPr>
            <a:xfrm>
              <a:off x="4872695" y="480937"/>
              <a:ext cx="1399758" cy="1418541"/>
            </a:xfrm>
            <a:prstGeom prst="rect">
              <a:avLst/>
            </a:prstGeom>
          </p:spPr>
        </p:pic>
        <p:pic>
          <p:nvPicPr>
            <p:cNvPr id="116" name="Picture 115" descr="noun_12741_cc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167" y="2312967"/>
              <a:ext cx="1114011" cy="1114011"/>
            </a:xfrm>
            <a:prstGeom prst="rect">
              <a:avLst/>
            </a:prstGeom>
          </p:spPr>
        </p:pic>
        <p:pic>
          <p:nvPicPr>
            <p:cNvPr id="117" name="Picture 116" descr="noun_17270_cc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0706" y="364435"/>
              <a:ext cx="1535043" cy="1535043"/>
            </a:xfrm>
            <a:prstGeom prst="rect">
              <a:avLst/>
            </a:prstGeom>
          </p:spPr>
        </p:pic>
        <p:pic>
          <p:nvPicPr>
            <p:cNvPr id="118" name="Picture 117" descr="noun_50757_cc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9834" y="474870"/>
              <a:ext cx="1424608" cy="142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8619" y="1856075"/>
            <a:ext cx="23490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NATIVE</a:t>
            </a:r>
          </a:p>
        </p:txBody>
      </p:sp>
      <p:pic>
        <p:nvPicPr>
          <p:cNvPr id="5" name="Picture 4" descr="noun_322_cc.png"/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44" y="1023101"/>
            <a:ext cx="5143500" cy="298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5853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8624_cc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2832"/>
            <a:ext cx="5143500" cy="4347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701" y="1932344"/>
            <a:ext cx="46964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DEVELOPED AND TESTED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ISOLATION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701" y="1932344"/>
            <a:ext cx="4776338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OPERATIONALLY EASY TO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GOVERN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12741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473"/>
          <a:stretch/>
        </p:blipFill>
        <p:spPr>
          <a:xfrm>
            <a:off x="100772" y="295757"/>
            <a:ext cx="5143500" cy="4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INTEGRATION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AS A SERVICE</a:t>
            </a:r>
          </a:p>
        </p:txBody>
      </p:sp>
    </p:spTree>
    <p:extLst>
      <p:ext uri="{BB962C8B-B14F-4D97-AF65-F5344CB8AC3E}">
        <p14:creationId xmlns:p14="http://schemas.microsoft.com/office/powerpoint/2010/main" val="341867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8282203" cy="3677478"/>
            <a:chOff x="673645" y="502478"/>
            <a:chExt cx="8282203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3546581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COMPOSTION OF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MICROSERVICES 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3812348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14262</TotalTime>
  <Words>503</Words>
  <Application>Microsoft Macintosh PowerPoint</Application>
  <PresentationFormat>On-screen Show (16:9)</PresentationFormat>
  <Paragraphs>156</Paragraphs>
  <Slides>51</Slides>
  <Notes>11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450</cp:revision>
  <dcterms:created xsi:type="dcterms:W3CDTF">2014-08-22T16:39:37Z</dcterms:created>
  <dcterms:modified xsi:type="dcterms:W3CDTF">2016-02-11T15:34:25Z</dcterms:modified>
</cp:coreProperties>
</file>